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405" r:id="rId2"/>
    <p:sldId id="415" r:id="rId3"/>
    <p:sldId id="416" r:id="rId4"/>
    <p:sldId id="417" r:id="rId5"/>
    <p:sldId id="420" r:id="rId6"/>
    <p:sldId id="418" r:id="rId7"/>
    <p:sldId id="419" r:id="rId8"/>
    <p:sldId id="344" r:id="rId9"/>
    <p:sldId id="367" r:id="rId10"/>
    <p:sldId id="398" r:id="rId11"/>
    <p:sldId id="404" r:id="rId12"/>
    <p:sldId id="408" r:id="rId13"/>
    <p:sldId id="409" r:id="rId14"/>
    <p:sldId id="410" r:id="rId15"/>
    <p:sldId id="399" r:id="rId16"/>
    <p:sldId id="400" r:id="rId17"/>
    <p:sldId id="401" r:id="rId18"/>
    <p:sldId id="411" r:id="rId19"/>
    <p:sldId id="402" r:id="rId20"/>
    <p:sldId id="403" r:id="rId21"/>
    <p:sldId id="406" r:id="rId22"/>
    <p:sldId id="350" r:id="rId23"/>
    <p:sldId id="351" r:id="rId24"/>
    <p:sldId id="352" r:id="rId25"/>
    <p:sldId id="354" r:id="rId26"/>
    <p:sldId id="355" r:id="rId27"/>
    <p:sldId id="412" r:id="rId28"/>
    <p:sldId id="413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92761-D69C-4384-9FFB-ED6680023E93}" type="datetimeFigureOut">
              <a:rPr lang="en-US" smtClean="0"/>
              <a:t>7/14/24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DA841-828A-43BA-8AA2-76A9E626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968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C1254F-C60C-4042-ADAF-AEDE4E296784}"/>
              </a:ext>
            </a:extLst>
          </p:cNvPr>
          <p:cNvSpPr/>
          <p:nvPr/>
        </p:nvSpPr>
        <p:spPr>
          <a:xfrm>
            <a:off x="2743200" y="2514600"/>
            <a:ext cx="35504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Time-series analysis </a:t>
            </a:r>
          </a:p>
        </p:txBody>
      </p:sp>
    </p:spTree>
    <p:extLst>
      <p:ext uri="{BB962C8B-B14F-4D97-AF65-F5344CB8AC3E}">
        <p14:creationId xmlns:p14="http://schemas.microsoft.com/office/powerpoint/2010/main" val="310238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52400"/>
            <a:ext cx="5367337" cy="37485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3962400"/>
            <a:ext cx="4826793" cy="27673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91200" y="3515644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NDVI time-series</a:t>
            </a:r>
          </a:p>
        </p:txBody>
      </p:sp>
      <p:cxnSp>
        <p:nvCxnSpPr>
          <p:cNvPr id="6" name="Straight Arrow Connector 5"/>
          <p:cNvCxnSpPr>
            <a:stCxn id="4" idx="0"/>
          </p:cNvCxnSpPr>
          <p:nvPr/>
        </p:nvCxnSpPr>
        <p:spPr>
          <a:xfrm flipH="1" flipV="1">
            <a:off x="3581400" y="1600200"/>
            <a:ext cx="3174167" cy="191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433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8229600" cy="3048000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Read/Extract time series data</a:t>
            </a:r>
          </a:p>
          <a:p>
            <a:r>
              <a:rPr lang="en-US" b="1" dirty="0">
                <a:solidFill>
                  <a:srgbClr val="FF0000"/>
                </a:solidFill>
              </a:rPr>
              <a:t>Plotting time series</a:t>
            </a:r>
          </a:p>
          <a:p>
            <a:r>
              <a:rPr lang="en-US" b="1" dirty="0"/>
              <a:t>Trend analysis </a:t>
            </a:r>
          </a:p>
          <a:p>
            <a:r>
              <a:rPr lang="en-US" b="1" dirty="0"/>
              <a:t>Change detection </a:t>
            </a:r>
          </a:p>
        </p:txBody>
      </p:sp>
    </p:spTree>
    <p:extLst>
      <p:ext uri="{BB962C8B-B14F-4D97-AF65-F5344CB8AC3E}">
        <p14:creationId xmlns:p14="http://schemas.microsoft.com/office/powerpoint/2010/main" val="3829680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dirty="0" err="1"/>
              <a:t>Rscript</a:t>
            </a:r>
            <a:r>
              <a:rPr lang="en-US" dirty="0"/>
              <a:t> demo (read csv and plot)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a&lt;-read.csv('pptmonthly.csv')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d_month</a:t>
            </a:r>
            <a:r>
              <a:rPr lang="en-US" sz="2000" dirty="0"/>
              <a:t>&lt;-</a:t>
            </a:r>
            <a:r>
              <a:rPr lang="en-US" sz="2000" dirty="0" err="1"/>
              <a:t>seq</a:t>
            </a:r>
            <a:r>
              <a:rPr lang="en-US" sz="2000" dirty="0"/>
              <a:t>(</a:t>
            </a:r>
            <a:r>
              <a:rPr lang="en-US" sz="2000" dirty="0" err="1"/>
              <a:t>as.Date</a:t>
            </a:r>
            <a:r>
              <a:rPr lang="en-US" sz="2000" dirty="0"/>
              <a:t>("2001-01-01"), </a:t>
            </a:r>
            <a:r>
              <a:rPr lang="en-US" sz="2000" dirty="0" err="1"/>
              <a:t>as.Date</a:t>
            </a:r>
            <a:r>
              <a:rPr lang="en-US" sz="2000" dirty="0"/>
              <a:t>("2019-12-31"), by="months")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plot(</a:t>
            </a:r>
            <a:r>
              <a:rPr lang="en-US" sz="2000" dirty="0" err="1"/>
              <a:t>d_month,a$pcp,type</a:t>
            </a:r>
            <a:r>
              <a:rPr lang="en-US" sz="2000" dirty="0"/>
              <a:t>='l',</a:t>
            </a:r>
            <a:r>
              <a:rPr lang="en-US" sz="2000" dirty="0" err="1"/>
              <a:t>xlab</a:t>
            </a:r>
            <a:r>
              <a:rPr lang="en-US" sz="2000" dirty="0"/>
              <a:t>='year',</a:t>
            </a:r>
            <a:r>
              <a:rPr lang="en-US" sz="2000" dirty="0" err="1"/>
              <a:t>ylab</a:t>
            </a:r>
            <a:r>
              <a:rPr lang="en-US" sz="2000" dirty="0"/>
              <a:t>='</a:t>
            </a:r>
            <a:r>
              <a:rPr lang="en-US" sz="2000" dirty="0" err="1"/>
              <a:t>ppt</a:t>
            </a:r>
            <a:r>
              <a:rPr lang="en-US" sz="2000" dirty="0"/>
              <a:t>')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points(</a:t>
            </a:r>
            <a:r>
              <a:rPr lang="en-US" sz="2000" dirty="0" err="1"/>
              <a:t>d_month,a$pcp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764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6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Rscript</a:t>
            </a:r>
            <a:r>
              <a:rPr lang="en-US" dirty="0"/>
              <a:t> demo</a:t>
            </a:r>
          </a:p>
          <a:p>
            <a:r>
              <a:rPr lang="en-US" dirty="0"/>
              <a:t>Download prism data; extract temperature values for a point location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library(prism)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276600"/>
            <a:ext cx="6332676" cy="314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240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8229600" cy="3048000"/>
          </a:xfrm>
        </p:spPr>
        <p:txBody>
          <a:bodyPr/>
          <a:lstStyle/>
          <a:p>
            <a:r>
              <a:rPr lang="en-US" b="1" dirty="0"/>
              <a:t>Read/Extract time series data</a:t>
            </a:r>
          </a:p>
          <a:p>
            <a:r>
              <a:rPr lang="en-US" b="1" dirty="0"/>
              <a:t>Plotting time series</a:t>
            </a:r>
          </a:p>
          <a:p>
            <a:r>
              <a:rPr lang="en-US" b="1" dirty="0">
                <a:solidFill>
                  <a:srgbClr val="FF0000"/>
                </a:solidFill>
              </a:rPr>
              <a:t>Trend analysis </a:t>
            </a:r>
          </a:p>
          <a:p>
            <a:r>
              <a:rPr lang="en-US" b="1" dirty="0"/>
              <a:t>Change detection </a:t>
            </a:r>
          </a:p>
        </p:txBody>
      </p:sp>
    </p:spTree>
    <p:extLst>
      <p:ext uri="{BB962C8B-B14F-4D97-AF65-F5344CB8AC3E}">
        <p14:creationId xmlns:p14="http://schemas.microsoft.com/office/powerpoint/2010/main" val="1092681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24" y="844780"/>
            <a:ext cx="7258253" cy="337677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1981200" y="2120058"/>
            <a:ext cx="914400" cy="283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4438165"/>
            <a:ext cx="4557712" cy="2419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71717" y="4960374"/>
            <a:ext cx="26260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2001-2017 </a:t>
            </a:r>
          </a:p>
          <a:p>
            <a:endParaRPr lang="en-US" dirty="0"/>
          </a:p>
          <a:p>
            <a:r>
              <a:rPr lang="en-US" dirty="0"/>
              <a:t>Each year 23 observations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00200" y="367141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examples: remote sensing time-series data</a:t>
            </a:r>
          </a:p>
        </p:txBody>
      </p:sp>
    </p:spTree>
    <p:extLst>
      <p:ext uri="{BB962C8B-B14F-4D97-AF65-F5344CB8AC3E}">
        <p14:creationId xmlns:p14="http://schemas.microsoft.com/office/powerpoint/2010/main" val="2383697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04800"/>
            <a:ext cx="8553653" cy="397943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533400" y="533400"/>
            <a:ext cx="1447800" cy="441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873467"/>
            <a:ext cx="3048000" cy="1618281"/>
          </a:xfrm>
          <a:prstGeom prst="rect">
            <a:avLst/>
          </a:prstGeom>
        </p:spPr>
      </p:pic>
      <p:sp>
        <p:nvSpPr>
          <p:cNvPr id="2" name="Right Arrow 1"/>
          <p:cNvSpPr/>
          <p:nvPr/>
        </p:nvSpPr>
        <p:spPr>
          <a:xfrm>
            <a:off x="4074190" y="5530207"/>
            <a:ext cx="7620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580" y="4818870"/>
            <a:ext cx="3743325" cy="19446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19800" y="4466744"/>
            <a:ext cx="2419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Annual-EVI (2001-2017)</a:t>
            </a:r>
          </a:p>
        </p:txBody>
      </p:sp>
    </p:spTree>
    <p:extLst>
      <p:ext uri="{BB962C8B-B14F-4D97-AF65-F5344CB8AC3E}">
        <p14:creationId xmlns:p14="http://schemas.microsoft.com/office/powerpoint/2010/main" val="3143539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7309398" cy="3705225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4343400" y="766916"/>
            <a:ext cx="1319981" cy="1671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02662" y="434144"/>
            <a:ext cx="2852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Regression line  (</a:t>
            </a:r>
            <a:r>
              <a:rPr lang="en-US" dirty="0" err="1"/>
              <a:t>y~a+b</a:t>
            </a:r>
            <a:r>
              <a:rPr lang="en-US" dirty="0"/>
              <a:t>*t)</a:t>
            </a:r>
          </a:p>
          <a:p>
            <a:r>
              <a:rPr lang="en-US" dirty="0"/>
              <a:t>NDVI against time (year)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7" y="4343400"/>
            <a:ext cx="7277100" cy="229014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78908" y="243696"/>
            <a:ext cx="2313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Trend analysis </a:t>
            </a:r>
          </a:p>
        </p:txBody>
      </p:sp>
    </p:spTree>
    <p:extLst>
      <p:ext uri="{BB962C8B-B14F-4D97-AF65-F5344CB8AC3E}">
        <p14:creationId xmlns:p14="http://schemas.microsoft.com/office/powerpoint/2010/main" val="17560998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470512"/>
            <a:ext cx="8229600" cy="4525963"/>
          </a:xfrm>
        </p:spPr>
        <p:txBody>
          <a:bodyPr/>
          <a:lstStyle/>
          <a:p>
            <a:r>
              <a:rPr lang="en-US" dirty="0" err="1"/>
              <a:t>Rscript</a:t>
            </a:r>
            <a:r>
              <a:rPr lang="en-US" dirty="0"/>
              <a:t> demo: trend analysis</a:t>
            </a:r>
          </a:p>
        </p:txBody>
      </p:sp>
      <p:sp>
        <p:nvSpPr>
          <p:cNvPr id="2" name="Rectangle 1"/>
          <p:cNvSpPr/>
          <p:nvPr/>
        </p:nvSpPr>
        <p:spPr>
          <a:xfrm>
            <a:off x="304800" y="1143000"/>
            <a:ext cx="8229600" cy="5786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1. The usual method for estimating the </a:t>
            </a:r>
            <a:r>
              <a:rPr lang="en-US" b="1" dirty="0"/>
              <a:t>slope</a:t>
            </a:r>
            <a:r>
              <a:rPr lang="en-US" dirty="0"/>
              <a:t> of a regression line that fits a set of (x, y) data elements is based on a least squares estimate. </a:t>
            </a:r>
          </a:p>
          <a:p>
            <a:endParaRPr lang="en-US" sz="2800" dirty="0">
              <a:solidFill>
                <a:srgbClr val="0070C0"/>
              </a:solidFill>
            </a:endParaRPr>
          </a:p>
          <a:p>
            <a:r>
              <a:rPr lang="en-US" sz="2800" dirty="0" err="1">
                <a:solidFill>
                  <a:srgbClr val="0070C0"/>
                </a:solidFill>
              </a:rPr>
              <a:t>lmodel</a:t>
            </a:r>
            <a:r>
              <a:rPr lang="en-US" sz="2800" dirty="0">
                <a:solidFill>
                  <a:srgbClr val="0070C0"/>
                </a:solidFill>
              </a:rPr>
              <a:t>&lt;-lm(</a:t>
            </a:r>
            <a:r>
              <a:rPr lang="en-US" sz="2800" dirty="0" err="1">
                <a:solidFill>
                  <a:srgbClr val="0070C0"/>
                </a:solidFill>
              </a:rPr>
              <a:t>ndvi~year,data</a:t>
            </a:r>
            <a:r>
              <a:rPr lang="en-US" sz="2800" dirty="0">
                <a:solidFill>
                  <a:srgbClr val="0070C0"/>
                </a:solidFill>
              </a:rPr>
              <a:t>=df)</a:t>
            </a:r>
          </a:p>
          <a:p>
            <a:endParaRPr lang="en-US" sz="2800" dirty="0">
              <a:solidFill>
                <a:srgbClr val="0070C0"/>
              </a:solidFill>
            </a:endParaRPr>
          </a:p>
          <a:p>
            <a:endParaRPr lang="en-US" sz="2800" dirty="0">
              <a:solidFill>
                <a:srgbClr val="0070C0"/>
              </a:solidFill>
            </a:endParaRPr>
          </a:p>
          <a:p>
            <a:endParaRPr lang="en-US" sz="2800" dirty="0">
              <a:solidFill>
                <a:srgbClr val="0070C0"/>
              </a:solidFill>
            </a:endParaRPr>
          </a:p>
          <a:p>
            <a:endParaRPr lang="en-US" sz="2800" dirty="0">
              <a:solidFill>
                <a:srgbClr val="0070C0"/>
              </a:solidFill>
            </a:endParaRPr>
          </a:p>
          <a:p>
            <a:endParaRPr lang="en-US" sz="2800" dirty="0">
              <a:solidFill>
                <a:srgbClr val="0070C0"/>
              </a:solidFill>
            </a:endParaRPr>
          </a:p>
          <a:p>
            <a:r>
              <a:rPr lang="en-US" b="1" dirty="0"/>
              <a:t>2. Sen’s slope:</a:t>
            </a:r>
            <a:endParaRPr lang="en-US" sz="2800" b="1" dirty="0">
              <a:solidFill>
                <a:srgbClr val="0070C0"/>
              </a:solidFill>
            </a:endParaRPr>
          </a:p>
          <a:p>
            <a:r>
              <a:rPr lang="en-US" dirty="0"/>
              <a:t>Nonparametric estimate of the slope; </a:t>
            </a:r>
            <a:r>
              <a:rPr lang="en-US" b="1" dirty="0"/>
              <a:t>Sen’s slope</a:t>
            </a:r>
            <a:r>
              <a:rPr lang="en-US" dirty="0"/>
              <a:t> is defined as the median </a:t>
            </a:r>
            <a:r>
              <a:rPr lang="en-US" i="1" dirty="0"/>
              <a:t>m</a:t>
            </a:r>
            <a:r>
              <a:rPr lang="en-US" dirty="0"/>
              <a:t> of the slopes (</a:t>
            </a:r>
            <a:r>
              <a:rPr lang="en-US" i="1" dirty="0" err="1"/>
              <a:t>y</a:t>
            </a:r>
            <a:r>
              <a:rPr lang="en-US" i="1" baseline="-25000" dirty="0" err="1"/>
              <a:t>j</a:t>
            </a:r>
            <a:r>
              <a:rPr lang="en-US" dirty="0"/>
              <a:t> − 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r>
              <a:rPr lang="en-US" dirty="0"/>
              <a:t>)/(</a:t>
            </a:r>
            <a:r>
              <a:rPr lang="en-US" i="1" dirty="0" err="1"/>
              <a:t>x</a:t>
            </a:r>
            <a:r>
              <a:rPr lang="en-US" i="1" baseline="-25000" dirty="0" err="1"/>
              <a:t>j</a:t>
            </a:r>
            <a:r>
              <a:rPr lang="en-US" dirty="0"/>
              <a:t> − 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) determined by all pairs of sample points</a:t>
            </a:r>
          </a:p>
          <a:p>
            <a:r>
              <a:rPr lang="en-US" sz="2800" dirty="0">
                <a:solidFill>
                  <a:srgbClr val="0070C0"/>
                </a:solidFill>
              </a:rPr>
              <a:t>library(trend)</a:t>
            </a:r>
          </a:p>
          <a:p>
            <a:r>
              <a:rPr lang="fr-FR" sz="2800" dirty="0" err="1">
                <a:solidFill>
                  <a:srgbClr val="0070C0"/>
                </a:solidFill>
              </a:rPr>
              <a:t>sens.slope</a:t>
            </a:r>
            <a:r>
              <a:rPr lang="fr-FR" sz="2800" dirty="0">
                <a:solidFill>
                  <a:srgbClr val="0070C0"/>
                </a:solidFill>
              </a:rPr>
              <a:t>(</a:t>
            </a:r>
            <a:r>
              <a:rPr lang="fr-FR" sz="2800" dirty="0" err="1">
                <a:solidFill>
                  <a:srgbClr val="0070C0"/>
                </a:solidFill>
              </a:rPr>
              <a:t>ndvi,conf.level</a:t>
            </a:r>
            <a:r>
              <a:rPr lang="fr-FR" sz="2800" dirty="0">
                <a:solidFill>
                  <a:srgbClr val="0070C0"/>
                </a:solidFill>
              </a:rPr>
              <a:t> = 0.95)</a:t>
            </a:r>
            <a:endParaRPr lang="en-US" sz="2800" dirty="0">
              <a:solidFill>
                <a:srgbClr val="0070C0"/>
              </a:solidFill>
            </a:endParaRPr>
          </a:p>
          <a:p>
            <a:endParaRPr lang="en-US" sz="2800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CB4B48-45AE-4446-9912-9FC69A024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52600"/>
            <a:ext cx="2133600" cy="28284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A7D6E7-5889-4E96-AE09-B94A469179AC}"/>
              </a:ext>
            </a:extLst>
          </p:cNvPr>
          <p:cNvSpPr txBox="1"/>
          <p:nvPr/>
        </p:nvSpPr>
        <p:spPr>
          <a:xfrm>
            <a:off x="304800" y="6488668"/>
            <a:ext cx="731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https://en.wikipedia.org/wiki/Theil%E2%80%93Sen_estimator</a:t>
            </a:r>
          </a:p>
        </p:txBody>
      </p:sp>
    </p:spTree>
    <p:extLst>
      <p:ext uri="{BB962C8B-B14F-4D97-AF65-F5344CB8AC3E}">
        <p14:creationId xmlns:p14="http://schemas.microsoft.com/office/powerpoint/2010/main" val="32965730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04800"/>
            <a:ext cx="8553653" cy="397943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533400" y="533400"/>
            <a:ext cx="152400" cy="457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685800" y="533400"/>
            <a:ext cx="457200" cy="457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11277" y="5105400"/>
            <a:ext cx="4758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Fit trend line (or Sen’s slope) for each pixel?</a:t>
            </a:r>
          </a:p>
        </p:txBody>
      </p:sp>
    </p:spTree>
    <p:extLst>
      <p:ext uri="{BB962C8B-B14F-4D97-AF65-F5344CB8AC3E}">
        <p14:creationId xmlns:p14="http://schemas.microsoft.com/office/powerpoint/2010/main" val="4256095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38400" y="457200"/>
            <a:ext cx="351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time-series of daily </a:t>
            </a:r>
            <a:r>
              <a:rPr lang="en-US" dirty="0" err="1"/>
              <a:t>ppt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3659909"/>
            <a:ext cx="5079782" cy="316576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860347B-98EC-4627-AE37-4EE69C7F6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2" y="831150"/>
            <a:ext cx="5181600" cy="303285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4F3061B-844D-4B81-9B61-AA0DC1199624}"/>
              </a:ext>
            </a:extLst>
          </p:cNvPr>
          <p:cNvCxnSpPr/>
          <p:nvPr/>
        </p:nvCxnSpPr>
        <p:spPr>
          <a:xfrm>
            <a:off x="2611582" y="2895600"/>
            <a:ext cx="2341418" cy="1219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2668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295400"/>
            <a:ext cx="8019493" cy="394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30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066800"/>
            <a:ext cx="8229600" cy="4525963"/>
          </a:xfrm>
        </p:spPr>
        <p:txBody>
          <a:bodyPr/>
          <a:lstStyle/>
          <a:p>
            <a:r>
              <a:rPr lang="en-US" b="1" dirty="0"/>
              <a:t>Reading Time Series Data</a:t>
            </a:r>
          </a:p>
          <a:p>
            <a:r>
              <a:rPr lang="en-US" b="1" dirty="0"/>
              <a:t>Plotting Time Series</a:t>
            </a:r>
          </a:p>
          <a:p>
            <a:r>
              <a:rPr lang="en-US" b="1" dirty="0"/>
              <a:t>Trend analysis </a:t>
            </a:r>
          </a:p>
          <a:p>
            <a:r>
              <a:rPr lang="en-US" b="1" dirty="0">
                <a:solidFill>
                  <a:srgbClr val="FF0000"/>
                </a:solidFill>
              </a:rPr>
              <a:t>Change detection </a:t>
            </a:r>
          </a:p>
        </p:txBody>
      </p:sp>
    </p:spTree>
    <p:extLst>
      <p:ext uri="{BB962C8B-B14F-4D97-AF65-F5344CB8AC3E}">
        <p14:creationId xmlns:p14="http://schemas.microsoft.com/office/powerpoint/2010/main" val="14967101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33400"/>
            <a:ext cx="8200276" cy="5705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2703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57199"/>
            <a:ext cx="7850808" cy="6086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7662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33400"/>
            <a:ext cx="8200276" cy="5705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85800" y="6280666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Lunetta</a:t>
            </a:r>
            <a:r>
              <a:rPr lang="en-US" dirty="0"/>
              <a:t> et al. 2006 </a:t>
            </a:r>
          </a:p>
        </p:txBody>
      </p:sp>
      <p:sp>
        <p:nvSpPr>
          <p:cNvPr id="4" name="Rectangle 3"/>
          <p:cNvSpPr/>
          <p:nvPr/>
        </p:nvSpPr>
        <p:spPr>
          <a:xfrm>
            <a:off x="1800325" y="3810000"/>
            <a:ext cx="76200" cy="6096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543800" y="4267200"/>
            <a:ext cx="76200" cy="6096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705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3518" y="5791200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“MODIS’ 250-m resolution product will serve as an alarm system that warns scientists of possible significant land cover change. Scientists can then turn to higher-resolution sensors such as Landat-7, ASTER, or </a:t>
            </a:r>
            <a:r>
              <a:rPr lang="en-US" sz="1600" dirty="0" err="1"/>
              <a:t>Ikonos</a:t>
            </a:r>
            <a:r>
              <a:rPr lang="en-US" sz="1600" dirty="0"/>
              <a:t> for a detailed look at an area.”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36" y="381000"/>
            <a:ext cx="4986588" cy="262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36" y="3119426"/>
            <a:ext cx="4986588" cy="2638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36" y="3119426"/>
            <a:ext cx="5021079" cy="2718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5486400" y="688206"/>
            <a:ext cx="3328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Wildfire detection</a:t>
            </a:r>
          </a:p>
        </p:txBody>
      </p:sp>
    </p:spTree>
    <p:extLst>
      <p:ext uri="{BB962C8B-B14F-4D97-AF65-F5344CB8AC3E}">
        <p14:creationId xmlns:p14="http://schemas.microsoft.com/office/powerpoint/2010/main" val="15124476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1143000"/>
            <a:ext cx="5200650" cy="4374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457200" y="457200"/>
            <a:ext cx="788068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Post-hurricane forest damage assessment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304800" y="6440392"/>
            <a:ext cx="2074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(Wang et al. 2010)</a:t>
            </a:r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133600"/>
            <a:ext cx="326876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5074806" y="5606534"/>
            <a:ext cx="25186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Post-Hurricane Katrina</a:t>
            </a:r>
          </a:p>
        </p:txBody>
      </p:sp>
    </p:spTree>
    <p:extLst>
      <p:ext uri="{BB962C8B-B14F-4D97-AF65-F5344CB8AC3E}">
        <p14:creationId xmlns:p14="http://schemas.microsoft.com/office/powerpoint/2010/main" val="14007127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script and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library(changepoint)</a:t>
            </a:r>
          </a:p>
          <a:p>
            <a:pPr marL="0" indent="0">
              <a:buNone/>
            </a:pPr>
            <a:r>
              <a:rPr lang="en-US" dirty="0"/>
              <a:t>a&lt;-</a:t>
            </a:r>
            <a:r>
              <a:rPr lang="en-US" dirty="0" err="1"/>
              <a:t>st_read</a:t>
            </a:r>
            <a:r>
              <a:rPr lang="en-US" dirty="0"/>
              <a:t>('</a:t>
            </a:r>
            <a:r>
              <a:rPr lang="en-US" dirty="0" err="1"/>
              <a:t>Blacksburg.shp</a:t>
            </a:r>
            <a:r>
              <a:rPr lang="en-US" dirty="0"/>
              <a:t>')</a:t>
            </a:r>
          </a:p>
          <a:p>
            <a:pPr marL="0" indent="0">
              <a:buNone/>
            </a:pPr>
            <a:r>
              <a:rPr lang="en-US" dirty="0" err="1"/>
              <a:t>avalue</a:t>
            </a:r>
            <a:r>
              <a:rPr lang="en-US" dirty="0"/>
              <a:t>&lt;-extract(</a:t>
            </a:r>
            <a:r>
              <a:rPr lang="en-US" dirty="0" err="1"/>
              <a:t>m,a_proj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plot(</a:t>
            </a:r>
            <a:r>
              <a:rPr lang="en-US" dirty="0" err="1"/>
              <a:t>avalue</a:t>
            </a:r>
            <a:r>
              <a:rPr lang="en-US" dirty="0"/>
              <a:t>[1,])</a:t>
            </a:r>
          </a:p>
          <a:p>
            <a:pPr marL="0" indent="0">
              <a:buNone/>
            </a:pPr>
            <a:r>
              <a:rPr lang="en-US" dirty="0" err="1"/>
              <a:t>fit_changepoint</a:t>
            </a:r>
            <a:r>
              <a:rPr lang="en-US" dirty="0"/>
              <a:t> = </a:t>
            </a:r>
            <a:r>
              <a:rPr lang="en-US" dirty="0" err="1"/>
              <a:t>cpt.mean</a:t>
            </a:r>
            <a:r>
              <a:rPr lang="en-US" dirty="0"/>
              <a:t>(</a:t>
            </a:r>
            <a:r>
              <a:rPr lang="en-US" dirty="0" err="1"/>
              <a:t>avalue</a:t>
            </a:r>
            <a:r>
              <a:rPr lang="en-US" dirty="0"/>
              <a:t>[1,])</a:t>
            </a:r>
          </a:p>
          <a:p>
            <a:pPr marL="0" indent="0">
              <a:buNone/>
            </a:pPr>
            <a:r>
              <a:rPr lang="en-US" dirty="0"/>
              <a:t>plot(</a:t>
            </a:r>
            <a:r>
              <a:rPr lang="en-US" dirty="0" err="1"/>
              <a:t>fit_changepoint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cp</a:t>
            </a:r>
            <a:r>
              <a:rPr lang="en-US" dirty="0"/>
              <a:t> &lt;- </a:t>
            </a:r>
            <a:r>
              <a:rPr lang="en-US" dirty="0" err="1"/>
              <a:t>cpts</a:t>
            </a:r>
            <a:r>
              <a:rPr lang="en-US" dirty="0"/>
              <a:t>(</a:t>
            </a:r>
            <a:r>
              <a:rPr lang="en-US" dirty="0" err="1"/>
              <a:t>fit_changepoint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734639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57200"/>
            <a:ext cx="8763000" cy="914400"/>
          </a:xfrm>
        </p:spPr>
        <p:txBody>
          <a:bodyPr/>
          <a:lstStyle/>
          <a:p>
            <a:r>
              <a:rPr lang="en-US" sz="3200" dirty="0"/>
              <a:t>Analysis of Time Series Remote Sensing Data</a:t>
            </a:r>
            <a:br>
              <a:rPr lang="en-US" sz="3600" dirty="0"/>
            </a:br>
            <a:endParaRPr lang="en-US" sz="36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504" y="1981200"/>
            <a:ext cx="3962400" cy="1364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NASA Earth Science Sattelites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1014400"/>
            <a:ext cx="26670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Arrow Connector 7"/>
          <p:cNvCxnSpPr/>
          <p:nvPr/>
        </p:nvCxnSpPr>
        <p:spPr>
          <a:xfrm>
            <a:off x="3003082" y="1480034"/>
            <a:ext cx="680586" cy="3999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Down Arrow 8"/>
          <p:cNvSpPr/>
          <p:nvPr/>
        </p:nvSpPr>
        <p:spPr>
          <a:xfrm>
            <a:off x="5434736" y="3411958"/>
            <a:ext cx="190500" cy="3980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517" y="3810000"/>
            <a:ext cx="2139802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835797"/>
            <a:ext cx="2337335" cy="1223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369960" y="5059016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Identify changes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4623" y="5105400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Analyze trends</a:t>
            </a:r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5959" y="3673396"/>
            <a:ext cx="1837698" cy="1385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6692111" y="5053401"/>
            <a:ext cx="2364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Estimate seasonality </a:t>
            </a:r>
          </a:p>
          <a:p>
            <a:r>
              <a:rPr lang="en-US" dirty="0"/>
              <a:t>parameters </a:t>
            </a:r>
          </a:p>
        </p:txBody>
      </p:sp>
      <p:sp>
        <p:nvSpPr>
          <p:cNvPr id="15" name="Oval 14"/>
          <p:cNvSpPr/>
          <p:nvPr/>
        </p:nvSpPr>
        <p:spPr>
          <a:xfrm>
            <a:off x="716680" y="5648983"/>
            <a:ext cx="2565132" cy="1146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•    Human activity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Natural disaster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Temperature</a:t>
            </a:r>
          </a:p>
          <a:p>
            <a:r>
              <a:rPr lang="en-US" sz="1400" dirty="0">
                <a:solidFill>
                  <a:schemeClr val="tx1"/>
                </a:solidFill>
              </a:rPr>
              <a:t>•    Precipitation</a:t>
            </a:r>
          </a:p>
          <a:p>
            <a:r>
              <a:rPr lang="en-US" dirty="0">
                <a:solidFill>
                  <a:schemeClr val="tx1"/>
                </a:solidFill>
              </a:rPr>
              <a:t>…..</a:t>
            </a:r>
          </a:p>
        </p:txBody>
      </p:sp>
    </p:spTree>
    <p:extLst>
      <p:ext uri="{BB962C8B-B14F-4D97-AF65-F5344CB8AC3E}">
        <p14:creationId xmlns:p14="http://schemas.microsoft.com/office/powerpoint/2010/main" val="2487169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4217DE-5774-4CE3-AE42-832BB97D1E71}"/>
              </a:ext>
            </a:extLst>
          </p:cNvPr>
          <p:cNvSpPr txBox="1"/>
          <p:nvPr/>
        </p:nvSpPr>
        <p:spPr>
          <a:xfrm>
            <a:off x="3971458" y="228600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USGS streamflow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5BCD7E-D278-4FC0-8B8D-4C0E062D1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1178639"/>
            <a:ext cx="9144000" cy="45007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CAFA3F-81B4-45DF-956D-F09DC4510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743200"/>
            <a:ext cx="3337692" cy="330437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9E402F8-A4CE-41DD-86F8-B8E189853753}"/>
              </a:ext>
            </a:extLst>
          </p:cNvPr>
          <p:cNvCxnSpPr/>
          <p:nvPr/>
        </p:nvCxnSpPr>
        <p:spPr>
          <a:xfrm flipH="1" flipV="1">
            <a:off x="1447800" y="3505200"/>
            <a:ext cx="3901310" cy="76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135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09600"/>
            <a:ext cx="8343143" cy="53192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522" y="228600"/>
            <a:ext cx="390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time-series of stream flow</a:t>
            </a:r>
          </a:p>
        </p:txBody>
      </p:sp>
    </p:spTree>
    <p:extLst>
      <p:ext uri="{BB962C8B-B14F-4D97-AF65-F5344CB8AC3E}">
        <p14:creationId xmlns:p14="http://schemas.microsoft.com/office/powerpoint/2010/main" val="3458198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EC5D-B53D-4F51-95FC-977227651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6858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/>
              <a:t>#download </a:t>
            </a:r>
            <a:r>
              <a:rPr lang="en-US" sz="1200" dirty="0" err="1"/>
              <a:t>usgs</a:t>
            </a:r>
            <a:r>
              <a:rPr lang="en-US" sz="1200" dirty="0"/>
              <a:t> gauge data (Streamflow for this example)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library(</a:t>
            </a:r>
            <a:r>
              <a:rPr lang="en-US" sz="1200" dirty="0" err="1"/>
              <a:t>dataRetrieval</a:t>
            </a:r>
            <a:r>
              <a:rPr lang="en-US" sz="1200" dirty="0"/>
              <a:t>)</a:t>
            </a:r>
          </a:p>
          <a:p>
            <a:endParaRPr lang="en-US" sz="1200" dirty="0"/>
          </a:p>
          <a:p>
            <a:pPr marL="0" indent="0">
              <a:buNone/>
            </a:pPr>
            <a:r>
              <a:rPr lang="en-US" sz="1200" dirty="0" err="1"/>
              <a:t>discharge_stats</a:t>
            </a:r>
            <a:r>
              <a:rPr lang="en-US" sz="1200" dirty="0"/>
              <a:t> &lt;- </a:t>
            </a:r>
            <a:r>
              <a:rPr lang="en-US" sz="1200" dirty="0" err="1"/>
              <a:t>readNWISdv</a:t>
            </a:r>
            <a:r>
              <a:rPr lang="en-US" sz="1200" dirty="0"/>
              <a:t>(</a:t>
            </a:r>
            <a:r>
              <a:rPr lang="en-US" sz="1200" dirty="0" err="1"/>
              <a:t>siteNumbers</a:t>
            </a:r>
            <a:r>
              <a:rPr lang="en-US" sz="1200" dirty="0"/>
              <a:t>='02011400',</a:t>
            </a:r>
          </a:p>
          <a:p>
            <a:pPr marL="0" indent="0">
              <a:buNone/>
            </a:pPr>
            <a:r>
              <a:rPr lang="en-US" sz="1200" dirty="0"/>
              <a:t>                              </a:t>
            </a:r>
            <a:r>
              <a:rPr lang="en-US" sz="1200" dirty="0" err="1"/>
              <a:t>startDate</a:t>
            </a:r>
            <a:r>
              <a:rPr lang="en-US" sz="1200" dirty="0"/>
              <a:t> = "1992-01-01",</a:t>
            </a:r>
          </a:p>
          <a:p>
            <a:pPr marL="0" indent="0">
              <a:buNone/>
            </a:pPr>
            <a:r>
              <a:rPr lang="en-US" sz="1200" dirty="0"/>
              <a:t>                              </a:t>
            </a:r>
            <a:r>
              <a:rPr lang="en-US" sz="1200" dirty="0" err="1"/>
              <a:t>endDate</a:t>
            </a:r>
            <a:r>
              <a:rPr lang="en-US" sz="1200" dirty="0"/>
              <a:t> = "2021-12-31",</a:t>
            </a:r>
          </a:p>
          <a:p>
            <a:pPr marL="0" indent="0">
              <a:buNone/>
            </a:pPr>
            <a:r>
              <a:rPr lang="en-US" sz="1200" dirty="0"/>
              <a:t>                              </a:t>
            </a:r>
            <a:r>
              <a:rPr lang="en-US" sz="1200" dirty="0" err="1"/>
              <a:t>parameterCd</a:t>
            </a:r>
            <a:r>
              <a:rPr lang="en-US" sz="1200" dirty="0"/>
              <a:t>=c("00060"))</a:t>
            </a:r>
          </a:p>
          <a:p>
            <a:endParaRPr lang="en-US" sz="1200" dirty="0"/>
          </a:p>
          <a:p>
            <a:pPr marL="0" indent="0">
              <a:buNone/>
            </a:pPr>
            <a:r>
              <a:rPr lang="en-US" sz="1200" dirty="0"/>
              <a:t>plot(</a:t>
            </a:r>
            <a:r>
              <a:rPr lang="en-US" sz="1200" dirty="0" err="1"/>
              <a:t>discharge_stats$Date</a:t>
            </a:r>
            <a:r>
              <a:rPr lang="en-US" sz="1200" dirty="0"/>
              <a:t>, discharge_stats$X_00060_00003)</a:t>
            </a:r>
          </a:p>
        </p:txBody>
      </p:sp>
    </p:spTree>
    <p:extLst>
      <p:ext uri="{BB962C8B-B14F-4D97-AF65-F5344CB8AC3E}">
        <p14:creationId xmlns:p14="http://schemas.microsoft.com/office/powerpoint/2010/main" val="1546069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AB7E4-FC54-43B7-8402-1088A5E33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90600"/>
            <a:ext cx="8229600" cy="4525963"/>
          </a:xfrm>
        </p:spPr>
        <p:txBody>
          <a:bodyPr/>
          <a:lstStyle/>
          <a:p>
            <a:r>
              <a:rPr lang="en-US" dirty="0"/>
              <a:t>Additional examples?</a:t>
            </a:r>
          </a:p>
        </p:txBody>
      </p:sp>
    </p:spTree>
    <p:extLst>
      <p:ext uri="{BB962C8B-B14F-4D97-AF65-F5344CB8AC3E}">
        <p14:creationId xmlns:p14="http://schemas.microsoft.com/office/powerpoint/2010/main" val="1377051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7D8945-D44B-457A-8174-C7734044F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90600"/>
            <a:ext cx="8481797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639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na_ndvi_95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1114882"/>
            <a:ext cx="4019550" cy="5397355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3200400" y="345763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Time-series analysis (NDVIs)</a:t>
            </a:r>
          </a:p>
        </p:txBody>
      </p:sp>
    </p:spTree>
    <p:extLst>
      <p:ext uri="{BB962C8B-B14F-4D97-AF65-F5344CB8AC3E}">
        <p14:creationId xmlns:p14="http://schemas.microsoft.com/office/powerpoint/2010/main" val="1054486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 Box 2"/>
          <p:cNvSpPr txBox="1">
            <a:spLocks noChangeArrowheads="1"/>
          </p:cNvSpPr>
          <p:nvPr/>
        </p:nvSpPr>
        <p:spPr bwMode="auto">
          <a:xfrm>
            <a:off x="2057400" y="304800"/>
            <a:ext cx="4775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b="1">
                <a:solidFill>
                  <a:srgbClr val="3333FF"/>
                </a:solidFill>
              </a:rPr>
              <a:t>NDVI from AVHRR for Phenology</a:t>
            </a:r>
          </a:p>
        </p:txBody>
      </p:sp>
      <p:pic>
        <p:nvPicPr>
          <p:cNvPr id="32771" name="Picture 3" descr="NDV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914400"/>
            <a:ext cx="5078413" cy="546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772" name="Text Box 4"/>
          <p:cNvSpPr txBox="1">
            <a:spLocks noChangeArrowheads="1"/>
          </p:cNvSpPr>
          <p:nvPr/>
        </p:nvSpPr>
        <p:spPr bwMode="auto">
          <a:xfrm>
            <a:off x="228600" y="1219200"/>
            <a:ext cx="15557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>
                <a:solidFill>
                  <a:srgbClr val="6600FF"/>
                </a:solidFill>
              </a:rPr>
              <a:t>Feb 27-Mar 12</a:t>
            </a:r>
          </a:p>
        </p:txBody>
      </p:sp>
      <p:sp>
        <p:nvSpPr>
          <p:cNvPr id="32773" name="Text Box 5"/>
          <p:cNvSpPr txBox="1">
            <a:spLocks noChangeArrowheads="1"/>
          </p:cNvSpPr>
          <p:nvPr/>
        </p:nvSpPr>
        <p:spPr bwMode="auto">
          <a:xfrm>
            <a:off x="6858000" y="3048000"/>
            <a:ext cx="1365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>
                <a:solidFill>
                  <a:srgbClr val="6600FF"/>
                </a:solidFill>
              </a:rPr>
              <a:t>Jul 17-Jul 30</a:t>
            </a:r>
          </a:p>
        </p:txBody>
      </p:sp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228600" y="4648200"/>
            <a:ext cx="16065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>
                <a:solidFill>
                  <a:srgbClr val="6600FF"/>
                </a:solidFill>
              </a:rPr>
              <a:t>Aug 14-Mar 27</a:t>
            </a:r>
          </a:p>
        </p:txBody>
      </p:sp>
      <p:sp>
        <p:nvSpPr>
          <p:cNvPr id="32775" name="Text Box 7"/>
          <p:cNvSpPr txBox="1">
            <a:spLocks noChangeArrowheads="1"/>
          </p:cNvSpPr>
          <p:nvPr/>
        </p:nvSpPr>
        <p:spPr bwMode="auto">
          <a:xfrm>
            <a:off x="228600" y="3124200"/>
            <a:ext cx="13017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>
                <a:solidFill>
                  <a:srgbClr val="6600FF"/>
                </a:solidFill>
              </a:rPr>
              <a:t>Jun 19-Jul 2</a:t>
            </a:r>
          </a:p>
        </p:txBody>
      </p:sp>
      <p:sp>
        <p:nvSpPr>
          <p:cNvPr id="32776" name="Text Box 8"/>
          <p:cNvSpPr txBox="1">
            <a:spLocks noChangeArrowheads="1"/>
          </p:cNvSpPr>
          <p:nvPr/>
        </p:nvSpPr>
        <p:spPr bwMode="auto">
          <a:xfrm>
            <a:off x="6858000" y="1143000"/>
            <a:ext cx="1492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>
                <a:solidFill>
                  <a:srgbClr val="6600FF"/>
                </a:solidFill>
              </a:rPr>
              <a:t>Apr 24-May 7</a:t>
            </a:r>
          </a:p>
        </p:txBody>
      </p:sp>
      <p:sp>
        <p:nvSpPr>
          <p:cNvPr id="32777" name="Text Box 9"/>
          <p:cNvSpPr txBox="1">
            <a:spLocks noChangeArrowheads="1"/>
          </p:cNvSpPr>
          <p:nvPr/>
        </p:nvSpPr>
        <p:spPr bwMode="auto">
          <a:xfrm>
            <a:off x="6858000" y="4800600"/>
            <a:ext cx="10541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>
                <a:solidFill>
                  <a:srgbClr val="6600FF"/>
                </a:solidFill>
              </a:rPr>
              <a:t>Nov 6-19</a:t>
            </a:r>
          </a:p>
        </p:txBody>
      </p:sp>
    </p:spTree>
    <p:extLst>
      <p:ext uri="{BB962C8B-B14F-4D97-AF65-F5344CB8AC3E}">
        <p14:creationId xmlns:p14="http://schemas.microsoft.com/office/powerpoint/2010/main" val="310219918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553</Words>
  <Application>Microsoft Macintosh PowerPoint</Application>
  <PresentationFormat>On-screen Show (4:3)</PresentationFormat>
  <Paragraphs>96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script and demo</vt:lpstr>
      <vt:lpstr>Analysis of Time Series Remote Sensing Data </vt:lpstr>
    </vt:vector>
  </TitlesOfParts>
  <Company>Virginia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Shao, Yang</dc:creator>
  <cp:lastModifiedBy>Shao, Yang</cp:lastModifiedBy>
  <cp:revision>276</cp:revision>
  <dcterms:created xsi:type="dcterms:W3CDTF">2012-02-13T18:39:57Z</dcterms:created>
  <dcterms:modified xsi:type="dcterms:W3CDTF">2024-07-14T22:08:04Z</dcterms:modified>
</cp:coreProperties>
</file>

<file path=docProps/thumbnail.jpeg>
</file>